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6" r:id="rId2"/>
    <p:sldMasterId id="2147483658" r:id="rId3"/>
  </p:sldMasterIdLst>
  <p:notesMasterIdLst>
    <p:notesMasterId r:id="rId20"/>
  </p:notesMasterIdLst>
  <p:sldIdLst>
    <p:sldId id="257" r:id="rId4"/>
    <p:sldId id="259" r:id="rId5"/>
    <p:sldId id="261" r:id="rId6"/>
    <p:sldId id="264" r:id="rId7"/>
    <p:sldId id="265" r:id="rId8"/>
    <p:sldId id="278" r:id="rId9"/>
    <p:sldId id="270" r:id="rId10"/>
    <p:sldId id="279" r:id="rId11"/>
    <p:sldId id="271" r:id="rId12"/>
    <p:sldId id="285" r:id="rId13"/>
    <p:sldId id="284" r:id="rId14"/>
    <p:sldId id="283" r:id="rId15"/>
    <p:sldId id="266" r:id="rId16"/>
    <p:sldId id="281" r:id="rId17"/>
    <p:sldId id="282" r:id="rId18"/>
    <p:sldId id="263" r:id="rId19"/>
  </p:sldIdLst>
  <p:sldSz cx="12192000" cy="6858000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나눔스퀘어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436"/>
    <a:srgbClr val="222222"/>
    <a:srgbClr val="BD4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235" autoAdjust="0"/>
  </p:normalViewPr>
  <p:slideViewPr>
    <p:cSldViewPr snapToGrid="0">
      <p:cViewPr>
        <p:scale>
          <a:sx n="75" d="100"/>
          <a:sy n="75" d="100"/>
        </p:scale>
        <p:origin x="-444" y="34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FF166-7510-4FC4-9603-FF95F93E4A4B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E8D1-50B6-40BC-B733-D25F73C7D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54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1-   </a:t>
            </a:r>
            <a:r>
              <a:rPr lang="ko-KR" altLang="en-US" dirty="0"/>
              <a:t>안녕하십니까 저는 </a:t>
            </a:r>
            <a:r>
              <a:rPr lang="en-US" altLang="ko-KR" dirty="0"/>
              <a:t>14</a:t>
            </a:r>
            <a:r>
              <a:rPr lang="ko-KR" altLang="en-US" dirty="0"/>
              <a:t>학번 컴퓨터공학과 김세현이라고 합니다</a:t>
            </a:r>
            <a:r>
              <a:rPr lang="en-US" altLang="ko-KR" dirty="0"/>
              <a:t>. </a:t>
            </a:r>
            <a:r>
              <a:rPr lang="ko-KR" altLang="en-US" dirty="0"/>
              <a:t>제가 준비한 발표내용으로는 </a:t>
            </a:r>
            <a:r>
              <a:rPr lang="en-US" altLang="ko-KR" dirty="0"/>
              <a:t>Best-first-search </a:t>
            </a:r>
            <a:r>
              <a:rPr lang="ko-KR" altLang="en-US" dirty="0"/>
              <a:t>중 </a:t>
            </a:r>
            <a:r>
              <a:rPr lang="en-US" altLang="ko-KR" dirty="0"/>
              <a:t>a* algorithm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이를 로봇 팔에 적용시킨 것에 대하여 발표하겠습니다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   </a:t>
            </a:r>
            <a:r>
              <a:rPr lang="ko-KR" altLang="en-US" dirty="0"/>
              <a:t>먼저 목차로는</a:t>
            </a:r>
            <a:r>
              <a:rPr lang="en-US" altLang="ko-KR" dirty="0"/>
              <a:t>, Robot</a:t>
            </a:r>
            <a:r>
              <a:rPr lang="ko-KR" altLang="en-US" dirty="0"/>
              <a:t>에 대하여 작업을 수행하게 하는 </a:t>
            </a:r>
            <a:r>
              <a:rPr lang="en-US" altLang="ko-KR" dirty="0"/>
              <a:t>OS</a:t>
            </a:r>
            <a:r>
              <a:rPr lang="ko-KR" altLang="en-US" dirty="0"/>
              <a:t>인 </a:t>
            </a:r>
            <a:r>
              <a:rPr lang="en-US" altLang="ko-KR" dirty="0"/>
              <a:t>ROS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그리고 많은 </a:t>
            </a:r>
            <a:r>
              <a:rPr lang="ko-KR" altLang="en-US" dirty="0" err="1"/>
              <a:t>로봇팔</a:t>
            </a:r>
            <a:r>
              <a:rPr lang="ko-KR" altLang="en-US" dirty="0"/>
              <a:t> 중에 하나인 </a:t>
            </a:r>
            <a:r>
              <a:rPr lang="en-US" altLang="ko-KR" dirty="0"/>
              <a:t>UR5 Robot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그리고 왜 알고리즘이 필요한가</a:t>
            </a:r>
            <a:r>
              <a:rPr lang="en-US" altLang="ko-KR" dirty="0"/>
              <a:t>, A*</a:t>
            </a:r>
            <a:r>
              <a:rPr lang="ko-KR" altLang="en-US" dirty="0"/>
              <a:t>알고리즘에 대한 간략한 내용</a:t>
            </a:r>
            <a:r>
              <a:rPr lang="en-US" altLang="ko-KR" dirty="0"/>
              <a:t>, </a:t>
            </a:r>
            <a:r>
              <a:rPr lang="ko-KR" altLang="en-US" dirty="0"/>
              <a:t>시연영상 및 문제점</a:t>
            </a:r>
            <a:r>
              <a:rPr lang="en-US" altLang="ko-KR" dirty="0"/>
              <a:t>/</a:t>
            </a:r>
            <a:r>
              <a:rPr lang="ko-KR" altLang="en-US" dirty="0"/>
              <a:t>보완점에 대한 이야기 순으로 발표를 진행하겠습니다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3-   </a:t>
            </a:r>
            <a:r>
              <a:rPr lang="ko-KR" altLang="en-US" dirty="0"/>
              <a:t>먼저</a:t>
            </a:r>
            <a:r>
              <a:rPr lang="en-US" altLang="ko-KR" dirty="0"/>
              <a:t>, ROS</a:t>
            </a:r>
            <a:r>
              <a:rPr lang="ko-KR" altLang="en-US" dirty="0"/>
              <a:t>란 </a:t>
            </a:r>
            <a:r>
              <a:rPr lang="en-US" altLang="ko-KR" dirty="0"/>
              <a:t>Robot Operating System</a:t>
            </a:r>
            <a:r>
              <a:rPr lang="ko-KR" altLang="en-US" dirty="0"/>
              <a:t>으로 로봇에 대해 프로그램을 개발하기 위한 소프트웨어입니다</a:t>
            </a:r>
            <a:r>
              <a:rPr lang="en-US" altLang="ko-KR" dirty="0"/>
              <a:t>. </a:t>
            </a:r>
            <a:r>
              <a:rPr lang="ko-KR" altLang="en-US" dirty="0"/>
              <a:t>간단하게 설명하면</a:t>
            </a:r>
            <a:r>
              <a:rPr lang="en-US" altLang="ko-KR" dirty="0"/>
              <a:t>, </a:t>
            </a:r>
            <a:r>
              <a:rPr lang="ko-KR" altLang="en-US" dirty="0"/>
              <a:t>핸드폰</a:t>
            </a:r>
            <a:r>
              <a:rPr lang="en-US" altLang="ko-KR" dirty="0"/>
              <a:t>, PC</a:t>
            </a:r>
            <a:r>
              <a:rPr lang="ko-KR" altLang="en-US" dirty="0"/>
              <a:t>같이 우리가 사용하기 위해 하드웨어가 모듈화 되어있고</a:t>
            </a:r>
            <a:r>
              <a:rPr lang="en-US" altLang="ko-KR" dirty="0"/>
              <a:t>, Android </a:t>
            </a:r>
            <a:r>
              <a:rPr lang="ko-KR" altLang="en-US" dirty="0"/>
              <a:t>같이 </a:t>
            </a:r>
            <a:r>
              <a:rPr lang="en-US" altLang="ko-KR" dirty="0"/>
              <a:t>OS</a:t>
            </a:r>
            <a:r>
              <a:rPr lang="ko-KR" altLang="en-US" dirty="0"/>
              <a:t>가 존재하여 이를 통해 </a:t>
            </a:r>
            <a:r>
              <a:rPr lang="en-US" altLang="ko-KR" dirty="0"/>
              <a:t>APP</a:t>
            </a:r>
            <a:r>
              <a:rPr lang="ko-KR" altLang="en-US" dirty="0"/>
              <a:t>등을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이러한 편리성 때문에 사용자들이 </a:t>
            </a:r>
            <a:r>
              <a:rPr lang="en-US" altLang="ko-KR" dirty="0"/>
              <a:t>PC, </a:t>
            </a:r>
            <a:r>
              <a:rPr lang="ko-KR" altLang="en-US" dirty="0"/>
              <a:t>핸드폰을 많이 사용하는데</a:t>
            </a:r>
            <a:r>
              <a:rPr lang="en-US" altLang="ko-KR" dirty="0"/>
              <a:t>, </a:t>
            </a:r>
            <a:r>
              <a:rPr lang="ko-KR" altLang="en-US" dirty="0"/>
              <a:t>이와 같은 개념으로 로봇에 대해 모듈화를 해주고 </a:t>
            </a:r>
            <a:r>
              <a:rPr lang="ko-KR" altLang="en-US" dirty="0" err="1"/>
              <a:t>로봇딴에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 명령어 도구</a:t>
            </a:r>
            <a:r>
              <a:rPr lang="en-US" altLang="ko-KR" dirty="0"/>
              <a:t>, </a:t>
            </a:r>
            <a:r>
              <a:rPr lang="ko-KR" altLang="en-US" dirty="0"/>
              <a:t>시각화 도구</a:t>
            </a:r>
            <a:r>
              <a:rPr lang="en-US" altLang="ko-KR" dirty="0"/>
              <a:t>, 3</a:t>
            </a:r>
            <a:r>
              <a:rPr lang="ko-KR" altLang="en-US" dirty="0"/>
              <a:t>차원 시뮬레이터 등을 지원하고</a:t>
            </a:r>
            <a:r>
              <a:rPr lang="en-US" altLang="ko-KR" dirty="0"/>
              <a:t>, </a:t>
            </a:r>
            <a:r>
              <a:rPr lang="ko-KR" altLang="en-US" dirty="0"/>
              <a:t>센싱</a:t>
            </a:r>
            <a:r>
              <a:rPr lang="en-US" altLang="ko-KR" dirty="0"/>
              <a:t>/</a:t>
            </a:r>
            <a:r>
              <a:rPr lang="ko-KR" altLang="en-US" dirty="0"/>
              <a:t>인식 레벨의 라이브러리 등을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4-   </a:t>
            </a:r>
            <a:r>
              <a:rPr lang="ko-KR" altLang="en-US" dirty="0"/>
              <a:t>다음으로</a:t>
            </a:r>
            <a:r>
              <a:rPr lang="en-US" altLang="ko-KR" dirty="0"/>
              <a:t>, UR5 </a:t>
            </a:r>
            <a:r>
              <a:rPr lang="ko-KR" altLang="en-US" dirty="0"/>
              <a:t>로봇이란 이제 공장에서 많이 사용하는 로봇 팔로</a:t>
            </a:r>
            <a:r>
              <a:rPr lang="en-US" altLang="ko-KR" dirty="0"/>
              <a:t>, </a:t>
            </a:r>
            <a:r>
              <a:rPr lang="ko-KR" altLang="en-US" dirty="0"/>
              <a:t>작업자와 협동할 수 있는 로봇이고</a:t>
            </a:r>
            <a:r>
              <a:rPr lang="en-US" altLang="ko-KR" dirty="0"/>
              <a:t>, </a:t>
            </a:r>
            <a:r>
              <a:rPr lang="ko-KR" altLang="en-US" dirty="0"/>
              <a:t>크기가 작아 공간효율이 크며</a:t>
            </a:r>
            <a:r>
              <a:rPr lang="en-US" altLang="ko-KR" dirty="0"/>
              <a:t>, ROS </a:t>
            </a:r>
            <a:r>
              <a:rPr lang="ko-KR" altLang="en-US" dirty="0"/>
              <a:t>기반 프로그래밍이 가능합니다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UR5 </a:t>
            </a:r>
            <a:r>
              <a:rPr lang="ko-KR" altLang="en-US" dirty="0"/>
              <a:t>로봇은 </a:t>
            </a:r>
            <a:r>
              <a:rPr lang="en-US" altLang="ko-KR" dirty="0"/>
              <a:t>6</a:t>
            </a:r>
            <a:r>
              <a:rPr lang="ko-KR" altLang="en-US" dirty="0"/>
              <a:t>축의 관절이 존재하여 이를 토대로 팔이 움직입니다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5-   </a:t>
            </a:r>
            <a:r>
              <a:rPr lang="ko-KR" altLang="en-US" dirty="0"/>
              <a:t>이러한 로봇에 대하여 </a:t>
            </a:r>
            <a:r>
              <a:rPr lang="en-US" altLang="ko-KR" dirty="0"/>
              <a:t>Best First Search </a:t>
            </a:r>
            <a:r>
              <a:rPr lang="ko-KR" altLang="en-US" dirty="0"/>
              <a:t>알고리즘 등이 필요한 이유는 로봇이 특정 위치로 움직이려면 최적의 경로로 움직이게 하고</a:t>
            </a:r>
            <a:r>
              <a:rPr lang="en-US" altLang="ko-KR" dirty="0"/>
              <a:t>, </a:t>
            </a:r>
            <a:r>
              <a:rPr lang="ko-KR" altLang="en-US" dirty="0"/>
              <a:t>어떠한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Detect</a:t>
            </a:r>
            <a:r>
              <a:rPr lang="ko-KR" altLang="en-US" dirty="0"/>
              <a:t>하여 이를 피해야 하며</a:t>
            </a:r>
            <a:r>
              <a:rPr lang="en-US" altLang="ko-KR" dirty="0"/>
              <a:t>, </a:t>
            </a:r>
            <a:r>
              <a:rPr lang="ko-KR" altLang="en-US" dirty="0"/>
              <a:t>이러한 과정에서 빠르고 정확성이 높은 알고리즘이 필요로 합니다</a:t>
            </a:r>
            <a:r>
              <a:rPr lang="en-US" altLang="ko-KR" dirty="0"/>
              <a:t>. </a:t>
            </a:r>
            <a:r>
              <a:rPr lang="ko-KR" altLang="en-US" dirty="0"/>
              <a:t>다음 그림과 같이 간단한 자동차가 목적지로 이동할 때</a:t>
            </a:r>
            <a:r>
              <a:rPr lang="en-US" altLang="ko-KR" dirty="0"/>
              <a:t>, </a:t>
            </a:r>
            <a:r>
              <a:rPr lang="ko-KR" altLang="en-US" dirty="0"/>
              <a:t>장애물을 피해서 최단경로로 가능 경우와 동일한 이유라고 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6-    </a:t>
            </a:r>
            <a:r>
              <a:rPr lang="ko-KR" altLang="en-US" dirty="0"/>
              <a:t>이러한 과정에서 효율적인 알고리즘이 필요한데 위같이 </a:t>
            </a:r>
            <a:r>
              <a:rPr lang="en-US" altLang="ko-KR" dirty="0"/>
              <a:t>BFS, </a:t>
            </a:r>
            <a:r>
              <a:rPr lang="ko-KR" altLang="en-US" dirty="0" err="1"/>
              <a:t>다익스트라</a:t>
            </a:r>
            <a:r>
              <a:rPr lang="en-US" altLang="ko-KR" dirty="0"/>
              <a:t>, </a:t>
            </a:r>
            <a:r>
              <a:rPr lang="ko-KR" altLang="en-US" dirty="0" err="1"/>
              <a:t>플로이드워셜</a:t>
            </a:r>
            <a:r>
              <a:rPr lang="ko-KR" altLang="en-US" dirty="0"/>
              <a:t> 등이 있습니다</a:t>
            </a:r>
            <a:r>
              <a:rPr lang="en-US" altLang="ko-KR" dirty="0"/>
              <a:t>. </a:t>
            </a:r>
            <a:r>
              <a:rPr lang="ko-KR" altLang="en-US" dirty="0"/>
              <a:t>기존에 </a:t>
            </a:r>
            <a:r>
              <a:rPr lang="en-US" altLang="ko-KR" dirty="0"/>
              <a:t>BFS</a:t>
            </a:r>
            <a:r>
              <a:rPr lang="ko-KR" altLang="en-US" dirty="0"/>
              <a:t>의 경우 완전 탐색 알고리즘으로</a:t>
            </a:r>
            <a:r>
              <a:rPr lang="en-US" altLang="ko-KR" dirty="0"/>
              <a:t>, </a:t>
            </a:r>
            <a:r>
              <a:rPr lang="ko-KR" altLang="en-US" dirty="0"/>
              <a:t>우선순위없이 모든 노드를 탐색합니다</a:t>
            </a:r>
            <a:r>
              <a:rPr lang="en-US" altLang="ko-KR" dirty="0"/>
              <a:t>. </a:t>
            </a:r>
            <a:r>
              <a:rPr lang="ko-KR" altLang="en-US" dirty="0" err="1"/>
              <a:t>다익스트라의</a:t>
            </a:r>
            <a:r>
              <a:rPr lang="ko-KR" altLang="en-US" dirty="0"/>
              <a:t> 경우 일반적으로 최단거리 알고리즘인데</a:t>
            </a:r>
            <a:r>
              <a:rPr lang="en-US" altLang="ko-KR" dirty="0"/>
              <a:t>, </a:t>
            </a:r>
            <a:r>
              <a:rPr lang="ko-KR" altLang="en-US" dirty="0"/>
              <a:t>한 노드를 기준으로 모든 노드의 최단경로를 찾기 때문에 시간</a:t>
            </a:r>
            <a:r>
              <a:rPr lang="en-US" altLang="ko-KR" dirty="0"/>
              <a:t>, </a:t>
            </a:r>
            <a:r>
              <a:rPr lang="ko-KR" altLang="en-US" dirty="0"/>
              <a:t>비용이 많이 듭니다</a:t>
            </a:r>
            <a:r>
              <a:rPr lang="en-US" altLang="ko-KR" dirty="0"/>
              <a:t>. </a:t>
            </a:r>
            <a:r>
              <a:rPr lang="ko-KR" altLang="en-US" dirty="0" err="1"/>
              <a:t>플로이드워셜</a:t>
            </a:r>
            <a:r>
              <a:rPr lang="ko-KR" altLang="en-US" dirty="0"/>
              <a:t> 같은 경우 모든 노드의 최단경로를 찾는 알고리즘으로</a:t>
            </a:r>
            <a:r>
              <a:rPr lang="en-US" altLang="ko-KR" dirty="0"/>
              <a:t>, O(N^3)</a:t>
            </a:r>
            <a:r>
              <a:rPr lang="ko-KR" altLang="en-US" dirty="0"/>
              <a:t>의 시간 복잡도를 가집니다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7-   </a:t>
            </a:r>
            <a:r>
              <a:rPr lang="ko-KR" altLang="en-US" dirty="0"/>
              <a:t>그중 효율적인 알고리즘인 </a:t>
            </a:r>
            <a:r>
              <a:rPr lang="en-US" altLang="ko-KR" dirty="0"/>
              <a:t>A*</a:t>
            </a:r>
            <a:r>
              <a:rPr lang="ko-KR" altLang="en-US" dirty="0"/>
              <a:t>알고리즘에 대하여 설명 드리겠습니다</a:t>
            </a:r>
            <a:r>
              <a:rPr lang="en-US" altLang="ko-KR" dirty="0"/>
              <a:t>. </a:t>
            </a:r>
            <a:r>
              <a:rPr lang="ko-KR" altLang="en-US" dirty="0"/>
              <a:t>핵심 개념으로는 </a:t>
            </a:r>
            <a:r>
              <a:rPr lang="en-US" altLang="ko-KR" dirty="0"/>
              <a:t>F=G+H</a:t>
            </a:r>
            <a:r>
              <a:rPr lang="ko-KR" altLang="en-US" dirty="0"/>
              <a:t>로 </a:t>
            </a:r>
            <a:r>
              <a:rPr lang="en-US" altLang="ko-KR" dirty="0"/>
              <a:t>G</a:t>
            </a:r>
            <a:r>
              <a:rPr lang="ko-KR" altLang="en-US" dirty="0"/>
              <a:t>는 시작점부터 현재 위치 까지의 비용</a:t>
            </a:r>
            <a:r>
              <a:rPr lang="en-US" altLang="ko-KR" dirty="0"/>
              <a:t>, H</a:t>
            </a:r>
            <a:r>
              <a:rPr lang="ko-KR" altLang="en-US" dirty="0"/>
              <a:t>는 현재 위치부터 목적지 까지의 비용이고</a:t>
            </a:r>
            <a:r>
              <a:rPr lang="en-US" altLang="ko-KR" dirty="0"/>
              <a:t>, F</a:t>
            </a:r>
            <a:r>
              <a:rPr lang="ko-KR" altLang="en-US" dirty="0"/>
              <a:t>는 결국 현재까지 이동하는데 걸린 비용과 예상 비용의 총 비용입니다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  <a:r>
              <a:rPr lang="en-US" altLang="ko-KR" dirty="0"/>
              <a:t>, F</a:t>
            </a:r>
            <a:r>
              <a:rPr lang="ko-KR" altLang="en-US" dirty="0"/>
              <a:t>의 총 비용이 작은 노드에 대하여 탐색하여 경로를 찾는 알고리즘입니다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8-   Pseudocode</a:t>
            </a:r>
            <a:r>
              <a:rPr lang="ko-KR" altLang="en-US" dirty="0"/>
              <a:t>에 대해서 보시면</a:t>
            </a:r>
            <a:r>
              <a:rPr lang="en-US" altLang="ko-KR" dirty="0"/>
              <a:t>, </a:t>
            </a:r>
            <a:r>
              <a:rPr lang="ko-KR" altLang="en-US" dirty="0"/>
              <a:t>어느정도 </a:t>
            </a:r>
            <a:r>
              <a:rPr lang="en-US" altLang="ko-KR" dirty="0"/>
              <a:t>A*</a:t>
            </a:r>
            <a:r>
              <a:rPr lang="ko-KR" altLang="en-US" dirty="0"/>
              <a:t>알고리즘과 </a:t>
            </a:r>
            <a:r>
              <a:rPr lang="ko-KR" altLang="en-US" dirty="0" err="1"/>
              <a:t>다익스트라</a:t>
            </a:r>
            <a:r>
              <a:rPr lang="ko-KR" altLang="en-US" dirty="0"/>
              <a:t> 알고리즘이 비슷한 것을 알 수 있는데</a:t>
            </a:r>
            <a:r>
              <a:rPr lang="en-US" altLang="ko-KR" dirty="0"/>
              <a:t>, </a:t>
            </a:r>
            <a:r>
              <a:rPr lang="ko-KR" altLang="en-US" dirty="0"/>
              <a:t>어떻게 보면 </a:t>
            </a:r>
            <a:r>
              <a:rPr lang="en-US" altLang="ko-KR" dirty="0"/>
              <a:t>A*</a:t>
            </a:r>
            <a:r>
              <a:rPr lang="ko-KR" altLang="en-US" dirty="0"/>
              <a:t>알고리즘이 </a:t>
            </a:r>
            <a:r>
              <a:rPr lang="ko-KR" altLang="en-US" dirty="0" err="1"/>
              <a:t>다익스트라</a:t>
            </a:r>
            <a:r>
              <a:rPr lang="ko-KR" altLang="en-US" dirty="0"/>
              <a:t> 알고리즘의 확장</a:t>
            </a:r>
            <a:r>
              <a:rPr lang="en-US" altLang="ko-KR" dirty="0"/>
              <a:t>/</a:t>
            </a:r>
            <a:r>
              <a:rPr lang="ko-KR" altLang="en-US" dirty="0"/>
              <a:t>개선한 버전이라고 볼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9-   </a:t>
            </a:r>
            <a:r>
              <a:rPr lang="ko-KR" altLang="en-US" dirty="0"/>
              <a:t>이것을 이제 </a:t>
            </a:r>
            <a:r>
              <a:rPr lang="en-US" altLang="ko-KR" dirty="0"/>
              <a:t>UR5 </a:t>
            </a:r>
            <a:r>
              <a:rPr lang="ko-KR" altLang="en-US" dirty="0"/>
              <a:t>로봇에 적용시키려 할 때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en-US" altLang="ko-KR" dirty="0"/>
              <a:t>Coordinate</a:t>
            </a:r>
            <a:r>
              <a:rPr lang="ko-KR" altLang="en-US" dirty="0"/>
              <a:t>를 랜덤하게 생성합니다</a:t>
            </a:r>
            <a:r>
              <a:rPr lang="en-US" altLang="ko-KR" dirty="0"/>
              <a:t>. </a:t>
            </a:r>
            <a:r>
              <a:rPr lang="ko-KR" altLang="en-US" dirty="0"/>
              <a:t>다음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3</a:t>
            </a:r>
            <a:r>
              <a:rPr lang="ko-KR" altLang="en-US" dirty="0"/>
              <a:t>차원 벡터</a:t>
            </a:r>
            <a:r>
              <a:rPr lang="en-US" altLang="ko-KR" dirty="0"/>
              <a:t>(Coordinate)</a:t>
            </a:r>
            <a:r>
              <a:rPr lang="ko-KR" altLang="en-US" dirty="0"/>
              <a:t>를 품은 노드에 대하여</a:t>
            </a:r>
            <a:r>
              <a:rPr lang="en-US" altLang="ko-KR" dirty="0"/>
              <a:t>, Collision(</a:t>
            </a:r>
            <a:r>
              <a:rPr lang="ko-KR" altLang="en-US" dirty="0"/>
              <a:t>충돌</a:t>
            </a:r>
            <a:r>
              <a:rPr lang="en-US" altLang="ko-KR" dirty="0"/>
              <a:t>)</a:t>
            </a:r>
            <a:r>
              <a:rPr lang="ko-KR" altLang="en-US" dirty="0"/>
              <a:t>이 발생하는지를 확인합니다</a:t>
            </a:r>
            <a:r>
              <a:rPr lang="en-US" altLang="ko-KR" dirty="0"/>
              <a:t>. </a:t>
            </a:r>
            <a:r>
              <a:rPr lang="ko-KR" altLang="en-US" dirty="0"/>
              <a:t>정상적인 노드들을 생성한 뒤</a:t>
            </a:r>
            <a:r>
              <a:rPr lang="en-US" altLang="ko-KR" dirty="0"/>
              <a:t>, </a:t>
            </a:r>
            <a:r>
              <a:rPr lang="ko-KR" altLang="en-US" dirty="0"/>
              <a:t>각 노드들을 연결하여 그래프를 생성해 주고</a:t>
            </a:r>
            <a:r>
              <a:rPr lang="en-US" altLang="ko-KR" dirty="0"/>
              <a:t>, </a:t>
            </a:r>
            <a:r>
              <a:rPr lang="ko-KR" altLang="en-US" dirty="0"/>
              <a:t>이를 통하여 경로를 탐색하는 </a:t>
            </a:r>
            <a:r>
              <a:rPr lang="en-US" altLang="ko-KR" dirty="0"/>
              <a:t>A*</a:t>
            </a:r>
            <a:r>
              <a:rPr lang="ko-KR" altLang="en-US" dirty="0"/>
              <a:t>알고리즘을 적용하여 최적의 경로를 찾고</a:t>
            </a:r>
            <a:r>
              <a:rPr lang="en-US" altLang="ko-KR" dirty="0"/>
              <a:t>, </a:t>
            </a:r>
            <a:r>
              <a:rPr lang="ko-KR" altLang="en-US" dirty="0"/>
              <a:t>로봇을 움직이도록 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10-   </a:t>
            </a:r>
            <a:r>
              <a:rPr lang="ko-KR" altLang="en-US" dirty="0"/>
              <a:t>코드를 보시면 이제 이것은 </a:t>
            </a:r>
            <a:r>
              <a:rPr lang="en-US" altLang="ko-KR" dirty="0"/>
              <a:t>Node</a:t>
            </a:r>
            <a:r>
              <a:rPr lang="ko-KR" altLang="en-US" dirty="0"/>
              <a:t>를 생성하고</a:t>
            </a:r>
            <a:r>
              <a:rPr lang="en-US" altLang="ko-KR" dirty="0"/>
              <a:t>, </a:t>
            </a:r>
            <a:r>
              <a:rPr lang="ko-KR" altLang="en-US" dirty="0"/>
              <a:t>그래프를 연결해주는 코드입니다</a:t>
            </a:r>
            <a:r>
              <a:rPr lang="en-US" altLang="ko-KR" dirty="0"/>
              <a:t>. </a:t>
            </a:r>
            <a:r>
              <a:rPr lang="ko-KR" altLang="en-US" dirty="0"/>
              <a:t>간단하게 랜덤으로 노드를 생성하고</a:t>
            </a:r>
            <a:r>
              <a:rPr lang="en-US" altLang="ko-KR" dirty="0"/>
              <a:t>, </a:t>
            </a:r>
            <a:r>
              <a:rPr lang="ko-KR" altLang="en-US" dirty="0"/>
              <a:t>이에 대하여 충돌 발생하는지 확인하며 그래프를 만들어 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11-   </a:t>
            </a:r>
            <a:r>
              <a:rPr lang="ko-KR" altLang="en-US" dirty="0"/>
              <a:t>이 코드는 휴리스틱 값을 계산하는 함수인데</a:t>
            </a:r>
            <a:r>
              <a:rPr lang="en-US" altLang="ko-KR" dirty="0"/>
              <a:t>, </a:t>
            </a:r>
            <a:r>
              <a:rPr lang="ko-KR" altLang="en-US" dirty="0"/>
              <a:t>각 관절 별 휴리스틱 값을 계산하는 함수로</a:t>
            </a:r>
            <a:r>
              <a:rPr lang="en-US" altLang="ko-KR" dirty="0"/>
              <a:t>, </a:t>
            </a:r>
            <a:r>
              <a:rPr lang="ko-KR" altLang="en-US" dirty="0"/>
              <a:t>휴리스틱은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 측정법을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12-   A*</a:t>
            </a:r>
            <a:r>
              <a:rPr lang="ko-KR" altLang="en-US" dirty="0"/>
              <a:t>알고리즘은 </a:t>
            </a:r>
            <a:r>
              <a:rPr lang="en-US" altLang="ko-KR" dirty="0"/>
              <a:t>Open List, Closed List</a:t>
            </a:r>
            <a:r>
              <a:rPr lang="ko-KR" altLang="en-US" dirty="0"/>
              <a:t>로 관리하였는데</a:t>
            </a:r>
            <a:r>
              <a:rPr lang="en-US" altLang="ko-KR" dirty="0"/>
              <a:t>, Open List</a:t>
            </a:r>
            <a:r>
              <a:rPr lang="ko-KR" altLang="en-US" dirty="0"/>
              <a:t>에는 탐색 가능성이 있는 노드의 집합</a:t>
            </a:r>
            <a:r>
              <a:rPr lang="en-US" altLang="ko-KR" dirty="0"/>
              <a:t>, Closed List</a:t>
            </a:r>
            <a:r>
              <a:rPr lang="ko-KR" altLang="en-US" dirty="0"/>
              <a:t>는 탐색이 끝난 지점들의 집합입니다</a:t>
            </a:r>
            <a:r>
              <a:rPr lang="en-US" altLang="ko-KR" dirty="0"/>
              <a:t>. </a:t>
            </a:r>
            <a:r>
              <a:rPr lang="ko-KR" altLang="en-US" dirty="0"/>
              <a:t>먼저 출발 노드에서 주변의 노드를 </a:t>
            </a:r>
            <a:r>
              <a:rPr lang="en-US" altLang="ko-KR" dirty="0"/>
              <a:t>Open List</a:t>
            </a:r>
            <a:r>
              <a:rPr lang="ko-KR" altLang="en-US" dirty="0"/>
              <a:t>에 넣어주고</a:t>
            </a:r>
            <a:r>
              <a:rPr lang="en-US" altLang="ko-KR" dirty="0"/>
              <a:t>, </a:t>
            </a:r>
            <a:r>
              <a:rPr lang="en-US" altLang="ko-KR" dirty="0" err="1"/>
              <a:t>g+h</a:t>
            </a:r>
            <a:r>
              <a:rPr lang="en-US" altLang="ko-KR" dirty="0"/>
              <a:t> </a:t>
            </a:r>
            <a:r>
              <a:rPr lang="ko-KR" altLang="en-US" dirty="0"/>
              <a:t>값인 </a:t>
            </a:r>
            <a:r>
              <a:rPr lang="en-US" altLang="ko-KR" dirty="0"/>
              <a:t>f</a:t>
            </a:r>
            <a:r>
              <a:rPr lang="ko-KR" altLang="en-US" dirty="0"/>
              <a:t>를 구한 값들에 대해 작은 값으로 정렬하고</a:t>
            </a:r>
            <a:r>
              <a:rPr lang="en-US" altLang="ko-KR" dirty="0"/>
              <a:t>, Closed List</a:t>
            </a:r>
            <a:r>
              <a:rPr lang="ko-KR" altLang="en-US" dirty="0"/>
              <a:t>에 기존 노드를 넣어주면서 계속 탐색해 나가는 방식입니다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13-   </a:t>
            </a:r>
            <a:r>
              <a:rPr lang="ko-KR" altLang="en-US" dirty="0"/>
              <a:t>먼저 실패한 영상에 대해서 보겠습니다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GAZEBO</a:t>
            </a:r>
            <a:r>
              <a:rPr lang="ko-KR" altLang="en-US" dirty="0"/>
              <a:t>라는 </a:t>
            </a:r>
            <a:r>
              <a:rPr lang="en-US" altLang="ko-KR" dirty="0"/>
              <a:t>3</a:t>
            </a:r>
            <a:r>
              <a:rPr lang="ko-KR" altLang="en-US" dirty="0"/>
              <a:t>차원 시뮬레이터를 켜주고</a:t>
            </a:r>
            <a:r>
              <a:rPr lang="en-US" altLang="ko-KR" dirty="0"/>
              <a:t>, </a:t>
            </a:r>
            <a:r>
              <a:rPr lang="ko-KR" altLang="en-US" dirty="0"/>
              <a:t>이 시뮬레이터에 대해서 코드를 실행할 때 </a:t>
            </a:r>
            <a:r>
              <a:rPr lang="en-US" altLang="ko-KR" dirty="0"/>
              <a:t>simulation=true</a:t>
            </a:r>
            <a:r>
              <a:rPr lang="ko-KR" altLang="en-US" dirty="0"/>
              <a:t>로 설정해주어 시뮬레이션 상에서 코드가 실행하도록 하는 것입니다</a:t>
            </a:r>
            <a:r>
              <a:rPr lang="en-US" altLang="ko-KR" dirty="0"/>
              <a:t>. </a:t>
            </a:r>
            <a:r>
              <a:rPr lang="ko-KR" altLang="en-US" dirty="0"/>
              <a:t>그후</a:t>
            </a:r>
            <a:r>
              <a:rPr lang="en-US" altLang="ko-KR" dirty="0"/>
              <a:t>, Node</a:t>
            </a:r>
            <a:r>
              <a:rPr lang="ko-KR" altLang="en-US" dirty="0"/>
              <a:t>들을 랜덤으로 생성해주고 </a:t>
            </a:r>
            <a:r>
              <a:rPr lang="en-US" altLang="ko-KR" dirty="0"/>
              <a:t>Collision Checking</a:t>
            </a:r>
            <a:r>
              <a:rPr lang="ko-KR" altLang="en-US" dirty="0"/>
              <a:t>을 하며 그래프를 만든 것입니다</a:t>
            </a:r>
            <a:r>
              <a:rPr lang="en-US" altLang="ko-KR" dirty="0"/>
              <a:t>. </a:t>
            </a:r>
            <a:r>
              <a:rPr lang="ko-KR" altLang="en-US" dirty="0"/>
              <a:t>그후</a:t>
            </a:r>
            <a:r>
              <a:rPr lang="en-US" altLang="ko-KR" dirty="0"/>
              <a:t>, A* </a:t>
            </a:r>
            <a:r>
              <a:rPr lang="ko-KR" altLang="en-US" dirty="0"/>
              <a:t>알고리즘을 적용하여 로봇을 움직이게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14-   </a:t>
            </a:r>
            <a:r>
              <a:rPr lang="ko-KR" altLang="en-US" dirty="0"/>
              <a:t>이후 이제 실행에 성공한 영상을 보겠습니다</a:t>
            </a:r>
            <a:r>
              <a:rPr lang="en-US" altLang="ko-KR" dirty="0"/>
              <a:t>. </a:t>
            </a:r>
            <a:r>
              <a:rPr lang="ko-KR" altLang="en-US" dirty="0"/>
              <a:t>다시 </a:t>
            </a:r>
            <a:r>
              <a:rPr lang="en-US" altLang="ko-KR" dirty="0"/>
              <a:t>Node</a:t>
            </a:r>
            <a:r>
              <a:rPr lang="ko-KR" altLang="en-US" dirty="0"/>
              <a:t>를 랜덤으로 생성해주고</a:t>
            </a:r>
            <a:r>
              <a:rPr lang="en-US" altLang="ko-KR" dirty="0"/>
              <a:t>, </a:t>
            </a:r>
            <a:r>
              <a:rPr lang="ko-KR" altLang="en-US" dirty="0"/>
              <a:t>그래프를 형성한 후</a:t>
            </a:r>
            <a:r>
              <a:rPr lang="en-US" altLang="ko-KR" dirty="0"/>
              <a:t>, A* </a:t>
            </a:r>
            <a:r>
              <a:rPr lang="ko-KR" altLang="en-US" dirty="0"/>
              <a:t>알고리즘을 적용하여 로봇을 움직이는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15-   </a:t>
            </a:r>
            <a:r>
              <a:rPr lang="ko-KR" altLang="en-US" dirty="0"/>
              <a:t>여기서 문제점으로는</a:t>
            </a:r>
            <a:r>
              <a:rPr lang="en-US" altLang="ko-KR" dirty="0"/>
              <a:t>, </a:t>
            </a:r>
            <a:r>
              <a:rPr lang="ko-KR" altLang="en-US" dirty="0"/>
              <a:t>노드들을 생성할 때</a:t>
            </a:r>
            <a:r>
              <a:rPr lang="en-US" altLang="ko-KR" dirty="0"/>
              <a:t>, </a:t>
            </a:r>
            <a:r>
              <a:rPr lang="ko-KR" altLang="en-US" dirty="0"/>
              <a:t>시간과 메모리 자원을 많이 사용하여 노드 개수 증가시켰을 때 메모리가 터지는 경우가 발생하였습니다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Collisioin</a:t>
            </a:r>
            <a:r>
              <a:rPr lang="en-US" altLang="ko-KR" dirty="0"/>
              <a:t> Checking</a:t>
            </a:r>
            <a:r>
              <a:rPr lang="ko-KR" altLang="en-US" dirty="0"/>
              <a:t>을 할 때</a:t>
            </a:r>
            <a:r>
              <a:rPr lang="en-US" altLang="ko-KR" dirty="0"/>
              <a:t>, Matrix </a:t>
            </a:r>
            <a:r>
              <a:rPr lang="ko-KR" altLang="en-US" dirty="0"/>
              <a:t>계산을 하여 이것에 대한 시간이 매우 오래 걸렸습니다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Collision Checking</a:t>
            </a:r>
            <a:r>
              <a:rPr lang="ko-KR" altLang="en-US" dirty="0"/>
              <a:t>을 하였을 때</a:t>
            </a:r>
            <a:r>
              <a:rPr lang="en-US" altLang="ko-KR" dirty="0"/>
              <a:t>, </a:t>
            </a:r>
            <a:r>
              <a:rPr lang="ko-KR" altLang="en-US" dirty="0"/>
              <a:t>여전히 </a:t>
            </a:r>
            <a:r>
              <a:rPr lang="en-US" altLang="ko-KR" dirty="0"/>
              <a:t>Collision problem</a:t>
            </a:r>
            <a:r>
              <a:rPr lang="ko-KR" altLang="en-US" dirty="0"/>
              <a:t>이 발생하였는데 그래프 형성이 적절하게 이루어 지지 않는 경우가 발생하였기 때문입니다</a:t>
            </a:r>
            <a:r>
              <a:rPr lang="en-US" altLang="ko-KR" dirty="0"/>
              <a:t>.                </a:t>
            </a:r>
            <a:r>
              <a:rPr lang="ko-KR" altLang="en-US" dirty="0"/>
              <a:t>이러한 것에 대한 보완점으로</a:t>
            </a:r>
            <a:r>
              <a:rPr lang="en-US" altLang="ko-KR" dirty="0"/>
              <a:t>, </a:t>
            </a:r>
            <a:r>
              <a:rPr lang="ko-KR" altLang="en-US" dirty="0"/>
              <a:t>노드를 생성할 때 몬테카를로 알고리즘을 적용하고</a:t>
            </a:r>
            <a:r>
              <a:rPr lang="en-US" altLang="ko-KR" dirty="0"/>
              <a:t>, </a:t>
            </a:r>
            <a:r>
              <a:rPr lang="ko-KR" altLang="en-US" dirty="0"/>
              <a:t>그래프를 형성할 때</a:t>
            </a:r>
            <a:r>
              <a:rPr lang="en-US" altLang="ko-KR" dirty="0"/>
              <a:t>, KNN </a:t>
            </a:r>
            <a:r>
              <a:rPr lang="ko-KR" altLang="en-US" dirty="0"/>
              <a:t>알고리즘을 적용하는 방법에 대해 생각해보았고</a:t>
            </a:r>
            <a:r>
              <a:rPr lang="en-US" altLang="ko-KR" dirty="0"/>
              <a:t>, </a:t>
            </a:r>
            <a:r>
              <a:rPr lang="ko-KR" altLang="en-US" dirty="0"/>
              <a:t>노트북에서 작업하여 하드웨어 성능이 조금 부족해서</a:t>
            </a:r>
            <a:r>
              <a:rPr lang="en-US" altLang="ko-KR" dirty="0"/>
              <a:t>, </a:t>
            </a:r>
            <a:r>
              <a:rPr lang="ko-KR" altLang="en-US" dirty="0"/>
              <a:t>하드웨어 성능개선이 필요하다고 생각하였습니다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16-   </a:t>
            </a:r>
            <a:r>
              <a:rPr lang="ko-KR" altLang="en-US" dirty="0"/>
              <a:t>이상으로 발표 마치겠다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로봇 관절에 대해서 </a:t>
            </a:r>
            <a:r>
              <a:rPr lang="en-US" altLang="ko-KR" dirty="0"/>
              <a:t>Joint Space</a:t>
            </a:r>
            <a:r>
              <a:rPr lang="ko-KR" altLang="en-US" dirty="0"/>
              <a:t>가 존재하는데</a:t>
            </a:r>
            <a:r>
              <a:rPr lang="en-US" altLang="ko-KR" dirty="0"/>
              <a:t>(</a:t>
            </a:r>
            <a:r>
              <a:rPr lang="ko-KR" altLang="en-US" dirty="0"/>
              <a:t>관절 각도</a:t>
            </a:r>
            <a:r>
              <a:rPr lang="en-US" altLang="ko-KR" dirty="0"/>
              <a:t>) </a:t>
            </a:r>
            <a:r>
              <a:rPr lang="ko-KR" altLang="en-US" dirty="0"/>
              <a:t>이를</a:t>
            </a:r>
            <a:r>
              <a:rPr lang="en-US" altLang="ko-KR" dirty="0"/>
              <a:t>, </a:t>
            </a:r>
            <a:r>
              <a:rPr lang="ko-KR" altLang="en-US" dirty="0"/>
              <a:t>각 관절에 대해 작업공간</a:t>
            </a:r>
            <a:r>
              <a:rPr lang="en-US" altLang="ko-KR" dirty="0"/>
              <a:t>(Task Space)</a:t>
            </a:r>
            <a:r>
              <a:rPr lang="ko-KR" altLang="en-US" dirty="0"/>
              <a:t>인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벡터로 변환이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BFS(O(V+E)) </a:t>
            </a:r>
            <a:r>
              <a:rPr lang="ko-KR" altLang="en-US" dirty="0" err="1"/>
              <a:t>플로이드워셜</a:t>
            </a:r>
            <a:r>
              <a:rPr lang="ko-KR" altLang="en-US" dirty="0"/>
              <a:t> </a:t>
            </a:r>
            <a:r>
              <a:rPr lang="en-US" altLang="ko-KR" dirty="0"/>
              <a:t>(O(N^3)) </a:t>
            </a:r>
            <a:r>
              <a:rPr lang="ko-KR" altLang="en-US" dirty="0" err="1"/>
              <a:t>다익</a:t>
            </a:r>
            <a:r>
              <a:rPr lang="en-US" altLang="ko-KR" dirty="0"/>
              <a:t>(O(</a:t>
            </a:r>
            <a:r>
              <a:rPr lang="en-US" altLang="ko-KR" dirty="0" err="1"/>
              <a:t>Elog</a:t>
            </a:r>
            <a:r>
              <a:rPr lang="en-US" altLang="ko-KR" dirty="0"/>
              <a:t>(V)) A*(</a:t>
            </a:r>
            <a:r>
              <a:rPr lang="ko-KR" altLang="en-US" dirty="0"/>
              <a:t>정말 최악의 경우 </a:t>
            </a:r>
            <a:r>
              <a:rPr lang="ko-KR" altLang="en-US" dirty="0" err="1"/>
              <a:t>다익과</a:t>
            </a:r>
            <a:r>
              <a:rPr lang="ko-KR" altLang="en-US" dirty="0"/>
              <a:t> 유사</a:t>
            </a:r>
            <a:r>
              <a:rPr lang="en-US" altLang="ko-KR" dirty="0"/>
              <a:t>, </a:t>
            </a:r>
            <a:r>
              <a:rPr lang="ko-KR" altLang="en-US" dirty="0" err="1"/>
              <a:t>휴리스틱값을</a:t>
            </a:r>
            <a:r>
              <a:rPr lang="ko-KR" altLang="en-US" dirty="0"/>
              <a:t> 얼마나 잘 사용하는가에 따라 다름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896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91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31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37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79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점을 보완했을 때</a:t>
            </a:r>
            <a:r>
              <a:rPr lang="en-US" altLang="ko-KR" dirty="0"/>
              <a:t>, real time</a:t>
            </a:r>
            <a:r>
              <a:rPr lang="ko-KR" altLang="en-US" dirty="0"/>
              <a:t>에서 실제로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detect</a:t>
            </a:r>
            <a:r>
              <a:rPr lang="ko-KR" altLang="en-US"/>
              <a:t>하여 로봇 팔이 </a:t>
            </a:r>
            <a:r>
              <a:rPr lang="ko-KR" altLang="en-US" dirty="0"/>
              <a:t>작업을 하는 것 또한 가능해 질것입니다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60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핸드폰과 </a:t>
            </a:r>
            <a:r>
              <a:rPr lang="en-US" altLang="ko-KR" dirty="0"/>
              <a:t>PC</a:t>
            </a:r>
            <a:r>
              <a:rPr lang="ko-KR" altLang="en-US" dirty="0"/>
              <a:t>같이 우리가 사용하기위해 하드웨어가 모듈화 되어있고</a:t>
            </a:r>
            <a:r>
              <a:rPr lang="en-US" altLang="ko-KR" dirty="0"/>
              <a:t>, Android </a:t>
            </a:r>
            <a:r>
              <a:rPr lang="ko-KR" altLang="en-US" dirty="0"/>
              <a:t>같이 </a:t>
            </a:r>
            <a:r>
              <a:rPr lang="en-US" altLang="ko-KR" dirty="0"/>
              <a:t>OS</a:t>
            </a:r>
            <a:r>
              <a:rPr lang="ko-KR" altLang="en-US" dirty="0"/>
              <a:t>가 존재하여 이를 통해 </a:t>
            </a:r>
            <a:r>
              <a:rPr lang="en-US" altLang="ko-KR" dirty="0"/>
              <a:t>APP</a:t>
            </a:r>
            <a:r>
              <a:rPr lang="ko-KR" altLang="en-US" dirty="0"/>
              <a:t>을 사용할 수 있다</a:t>
            </a:r>
            <a:r>
              <a:rPr lang="en-US" altLang="ko-KR" dirty="0"/>
              <a:t>. </a:t>
            </a:r>
            <a:r>
              <a:rPr lang="ko-KR" altLang="en-US" dirty="0"/>
              <a:t>이러한 점들로 사용자가 </a:t>
            </a:r>
            <a:r>
              <a:rPr lang="en-US" altLang="ko-KR" dirty="0"/>
              <a:t>pc, </a:t>
            </a:r>
            <a:r>
              <a:rPr lang="ko-KR" altLang="en-US" dirty="0"/>
              <a:t>핸드폰을 많이 사용하는데</a:t>
            </a:r>
            <a:r>
              <a:rPr lang="en-US" altLang="ko-KR" dirty="0"/>
              <a:t>, </a:t>
            </a:r>
            <a:r>
              <a:rPr lang="ko-KR" altLang="en-US" dirty="0"/>
              <a:t>위와 같은 개념으로 로봇에 대해 모듈화를 해주고 </a:t>
            </a:r>
            <a:r>
              <a:rPr lang="ko-KR" altLang="en-US" dirty="0" err="1"/>
              <a:t>로봇딴에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7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이제 </a:t>
            </a:r>
            <a:r>
              <a:rPr lang="en-US" altLang="ko-KR" dirty="0"/>
              <a:t>ur5</a:t>
            </a:r>
            <a:r>
              <a:rPr lang="ko-KR" altLang="en-US" dirty="0"/>
              <a:t>모델에서 동작하는 부분은 </a:t>
            </a:r>
            <a:r>
              <a:rPr lang="en-US" altLang="ko-KR" dirty="0"/>
              <a:t>6</a:t>
            </a:r>
            <a:r>
              <a:rPr lang="ko-KR" altLang="en-US" dirty="0"/>
              <a:t>축의 관절이라 이것에 대하여 </a:t>
            </a:r>
            <a:r>
              <a:rPr lang="en-US" altLang="ko-KR" dirty="0"/>
              <a:t>ROS</a:t>
            </a:r>
            <a:r>
              <a:rPr lang="ko-KR" altLang="en-US" dirty="0"/>
              <a:t>기반으로 프로그램을 짜고</a:t>
            </a:r>
            <a:r>
              <a:rPr lang="en-US" altLang="ko-KR" dirty="0"/>
              <a:t>, </a:t>
            </a:r>
            <a:r>
              <a:rPr lang="ko-KR" altLang="en-US" dirty="0"/>
              <a:t>컴파일하여 로봇과 통신하여 동작한다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4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로봇공학에서 많이 사용되는 용어로</a:t>
            </a:r>
            <a:r>
              <a:rPr lang="en-US" altLang="ko-KR" dirty="0"/>
              <a:t>, </a:t>
            </a:r>
            <a:r>
              <a:rPr lang="ko-KR" altLang="en-US" dirty="0"/>
              <a:t>어떤 로봇이 움직이는 과정을 순차적 행동들로 나누는데</a:t>
            </a:r>
            <a:r>
              <a:rPr lang="en-US" altLang="ko-KR" dirty="0"/>
              <a:t>, </a:t>
            </a:r>
            <a:r>
              <a:rPr lang="ko-KR" altLang="en-US" dirty="0"/>
              <a:t>동작의 제약에 맞추어 최적으로 움직이는 방법을 다룸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0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자율주행차를 포함한 대부분의 로봇들이 이러한 </a:t>
            </a:r>
            <a:r>
              <a:rPr lang="ko-KR" altLang="en-US" dirty="0" err="1"/>
              <a:t>모션플래닝을</a:t>
            </a:r>
            <a:r>
              <a:rPr lang="ko-KR" altLang="en-US" dirty="0"/>
              <a:t> 가지고 움직이고</a:t>
            </a:r>
            <a:r>
              <a:rPr lang="en-US" altLang="ko-KR" dirty="0"/>
              <a:t>, </a:t>
            </a:r>
            <a:r>
              <a:rPr lang="ko-KR" altLang="en-US" dirty="0"/>
              <a:t>장애물 회피</a:t>
            </a:r>
            <a:r>
              <a:rPr lang="en-US" altLang="ko-KR" dirty="0"/>
              <a:t>, </a:t>
            </a:r>
            <a:r>
              <a:rPr lang="ko-KR" altLang="en-US" dirty="0"/>
              <a:t>최적의 길 등을 찾는데 사용된다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빠르고 정확한 알고리즘이 필요하다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080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5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95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E8D1-50B6-40BC-B733-D25F73C7D4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5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58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, 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50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94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32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76300" y="117753"/>
            <a:ext cx="763480" cy="480041"/>
            <a:chOff x="2789068" y="2050742"/>
            <a:chExt cx="763480" cy="480041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2789068" y="2050742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H="1" flipV="1">
              <a:off x="2789068" y="2059183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112820" y="117753"/>
            <a:ext cx="763480" cy="480041"/>
            <a:chOff x="2025588" y="2050742"/>
            <a:chExt cx="763480" cy="480041"/>
          </a:xfrm>
        </p:grpSpPr>
        <p:sp>
          <p:nvSpPr>
            <p:cNvPr id="6" name="이등변 삼각형 5"/>
            <p:cNvSpPr/>
            <p:nvPr/>
          </p:nvSpPr>
          <p:spPr>
            <a:xfrm flipV="1">
              <a:off x="2025588" y="2050742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25588" y="2059183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10552220" y="6269731"/>
            <a:ext cx="763480" cy="471600"/>
            <a:chOff x="11162190" y="6214765"/>
            <a:chExt cx="763480" cy="471600"/>
          </a:xfrm>
        </p:grpSpPr>
        <p:sp>
          <p:nvSpPr>
            <p:cNvPr id="9" name="이등변 삼각형 8"/>
            <p:cNvSpPr/>
            <p:nvPr/>
          </p:nvSpPr>
          <p:spPr>
            <a:xfrm>
              <a:off x="11162190" y="6215849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11543930" y="6214765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>
            <a:off x="11315700" y="6269731"/>
            <a:ext cx="763480" cy="471600"/>
            <a:chOff x="10398710" y="6214765"/>
            <a:chExt cx="763480" cy="471600"/>
          </a:xfrm>
        </p:grpSpPr>
        <p:sp>
          <p:nvSpPr>
            <p:cNvPr id="12" name="이등변 삼각형 11"/>
            <p:cNvSpPr/>
            <p:nvPr/>
          </p:nvSpPr>
          <p:spPr>
            <a:xfrm>
              <a:off x="10398710" y="6215849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10780450" y="6214765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3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17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ktinsight.com/104232" TargetMode="Externa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github.com/RoboJackets/rr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opiens.tistory.com/9?category=82845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ermit1004computer.blogspot.com/2015/01/blog-post_89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38121" y="5534262"/>
            <a:ext cx="323037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Computer Sci.</a:t>
            </a:r>
          </a:p>
          <a:p>
            <a:pPr algn="r"/>
            <a:r>
              <a:rPr lang="en-US" altLang="ko-KR" sz="16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12141509 Kim </a:t>
            </a:r>
            <a:r>
              <a:rPr lang="en-US" altLang="ko-KR" sz="1600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SaeHyun</a:t>
            </a:r>
            <a:endParaRPr lang="ko-KR" altLang="en-US" sz="1600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FFC3-3F52-4DBC-B157-679EDA189941}"/>
              </a:ext>
            </a:extLst>
          </p:cNvPr>
          <p:cNvSpPr txBox="1"/>
          <p:nvPr/>
        </p:nvSpPr>
        <p:spPr>
          <a:xfrm>
            <a:off x="2565717" y="2508816"/>
            <a:ext cx="7787590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spc="300" dirty="0">
                <a:solidFill>
                  <a:srgbClr val="F15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Best-First-Search</a:t>
            </a:r>
          </a:p>
          <a:p>
            <a:pPr algn="ctr"/>
            <a:r>
              <a:rPr lang="en-US" altLang="ko-KR" sz="4000" b="1" spc="300" dirty="0">
                <a:solidFill>
                  <a:srgbClr val="F15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A* Algorithm</a:t>
            </a:r>
            <a:endParaRPr lang="ko-KR" altLang="en-US" sz="4000" b="1" spc="300" dirty="0">
              <a:solidFill>
                <a:srgbClr val="F15A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79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D5D92-F9C3-464A-97A8-0D235C8E3F48}"/>
              </a:ext>
            </a:extLst>
          </p:cNvPr>
          <p:cNvSpPr txBox="1"/>
          <p:nvPr/>
        </p:nvSpPr>
        <p:spPr>
          <a:xfrm>
            <a:off x="1344889" y="167468"/>
            <a:ext cx="6658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Motion </a:t>
            </a:r>
            <a:r>
              <a:rPr lang="en-US" altLang="ko-KR" sz="2800" b="1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Plannging</a:t>
            </a: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A* Algorithm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57B39-C7ED-4008-9BDD-91BE1E257382}"/>
              </a:ext>
            </a:extLst>
          </p:cNvPr>
          <p:cNvSpPr txBox="1"/>
          <p:nvPr/>
        </p:nvSpPr>
        <p:spPr>
          <a:xfrm>
            <a:off x="1757789" y="924923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Creating Graph with using Collision Checking</a:t>
            </a:r>
            <a:endParaRPr lang="ko-KR" altLang="en-US" sz="24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AF9077-F7BB-48AC-8DA4-967DE880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63" y="1386588"/>
            <a:ext cx="8092042" cy="52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D5D92-F9C3-464A-97A8-0D235C8E3F48}"/>
              </a:ext>
            </a:extLst>
          </p:cNvPr>
          <p:cNvSpPr txBox="1"/>
          <p:nvPr/>
        </p:nvSpPr>
        <p:spPr>
          <a:xfrm>
            <a:off x="1344889" y="167468"/>
            <a:ext cx="6658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Motion </a:t>
            </a:r>
            <a:r>
              <a:rPr lang="en-US" altLang="ko-KR" sz="2800" b="1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Plannging</a:t>
            </a: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A* Algorithm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57B39-C7ED-4008-9BDD-91BE1E257382}"/>
              </a:ext>
            </a:extLst>
          </p:cNvPr>
          <p:cNvSpPr txBox="1"/>
          <p:nvPr/>
        </p:nvSpPr>
        <p:spPr>
          <a:xfrm>
            <a:off x="85158" y="1614733"/>
            <a:ext cx="8249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Calculating Heuristic in UR5 for A* Algorithm </a:t>
            </a:r>
            <a:endParaRPr lang="ko-KR" altLang="en-US" sz="24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FCA891-81E8-4408-A73B-8B26EB1A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8" y="2297429"/>
            <a:ext cx="12021684" cy="31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D5D92-F9C3-464A-97A8-0D235C8E3F48}"/>
              </a:ext>
            </a:extLst>
          </p:cNvPr>
          <p:cNvSpPr txBox="1"/>
          <p:nvPr/>
        </p:nvSpPr>
        <p:spPr>
          <a:xfrm>
            <a:off x="1344889" y="167468"/>
            <a:ext cx="6658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Motion </a:t>
            </a:r>
            <a:r>
              <a:rPr lang="en-US" altLang="ko-KR" sz="2800" b="1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Plannging</a:t>
            </a: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A* Algorithm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57B39-C7ED-4008-9BDD-91BE1E257382}"/>
              </a:ext>
            </a:extLst>
          </p:cNvPr>
          <p:cNvSpPr txBox="1"/>
          <p:nvPr/>
        </p:nvSpPr>
        <p:spPr>
          <a:xfrm>
            <a:off x="228560" y="892838"/>
            <a:ext cx="2448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A* Algorithm</a:t>
            </a:r>
            <a:endParaRPr lang="ko-KR" altLang="en-US" sz="24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6335BD-32DB-49B7-9F56-7B95036E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059"/>
            <a:ext cx="5757570" cy="3083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9A4D34-852F-479C-9A0F-EF71DE93D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41342"/>
            <a:ext cx="5757570" cy="24316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3B971-5417-4631-864B-B142CA98A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082" y="1354503"/>
            <a:ext cx="6421006" cy="34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5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106D9-F6C5-4914-B7AD-99396A56F27E}"/>
              </a:ext>
            </a:extLst>
          </p:cNvPr>
          <p:cNvSpPr txBox="1"/>
          <p:nvPr/>
        </p:nvSpPr>
        <p:spPr>
          <a:xfrm>
            <a:off x="1460818" y="184148"/>
            <a:ext cx="3103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View(Fail Part)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fail">
            <a:hlinkClick r:id="" action="ppaction://media"/>
            <a:extLst>
              <a:ext uri="{FF2B5EF4-FFF2-40B4-BE49-F238E27FC236}">
                <a16:creationId xmlns:a16="http://schemas.microsoft.com/office/drawing/2014/main" id="{ADB142B5-BD0C-4944-B1A1-2774997BEF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189" y="988932"/>
            <a:ext cx="10106526" cy="568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106D9-F6C5-4914-B7AD-99396A56F27E}"/>
              </a:ext>
            </a:extLst>
          </p:cNvPr>
          <p:cNvSpPr txBox="1"/>
          <p:nvPr/>
        </p:nvSpPr>
        <p:spPr>
          <a:xfrm>
            <a:off x="1321585" y="184148"/>
            <a:ext cx="3991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View(Success Part)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success2">
            <a:hlinkClick r:id="" action="ppaction://media"/>
            <a:extLst>
              <a:ext uri="{FF2B5EF4-FFF2-40B4-BE49-F238E27FC236}">
                <a16:creationId xmlns:a16="http://schemas.microsoft.com/office/drawing/2014/main" id="{07866D83-587E-494C-BA3B-1BF4F1B4C2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7672" y="881984"/>
            <a:ext cx="10296656" cy="57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106D9-F6C5-4914-B7AD-99396A56F27E}"/>
              </a:ext>
            </a:extLst>
          </p:cNvPr>
          <p:cNvSpPr txBox="1"/>
          <p:nvPr/>
        </p:nvSpPr>
        <p:spPr>
          <a:xfrm>
            <a:off x="1452646" y="184148"/>
            <a:ext cx="4820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 &amp; Complement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A41A6-AFCA-43FE-AF47-F643C76F5B73}"/>
              </a:ext>
            </a:extLst>
          </p:cNvPr>
          <p:cNvSpPr txBox="1"/>
          <p:nvPr/>
        </p:nvSpPr>
        <p:spPr>
          <a:xfrm>
            <a:off x="6570805" y="1443840"/>
            <a:ext cx="5423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When creating Nodes,  Monte Carlo algorithm Needs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When creating Graph, KNN algorithm Needs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Needs Hardware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0327D-B0A5-4E5B-AD2A-4C3E017EE75A}"/>
              </a:ext>
            </a:extLst>
          </p:cNvPr>
          <p:cNvSpPr txBox="1"/>
          <p:nvPr/>
        </p:nvSpPr>
        <p:spPr>
          <a:xfrm>
            <a:off x="368369" y="1443840"/>
            <a:ext cx="5904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Memory &amp; Time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During Collision Checking, </a:t>
            </a:r>
            <a:r>
              <a:rPr lang="en-US" altLang="ko-KR" sz="2800" b="1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Caculating</a:t>
            </a: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Matrix spends lots of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Still Collision Problem</a:t>
            </a:r>
          </a:p>
          <a:p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is not that well made</a:t>
            </a:r>
          </a:p>
        </p:txBody>
      </p:sp>
    </p:spTree>
    <p:extLst>
      <p:ext uri="{BB962C8B-B14F-4D97-AF65-F5344CB8AC3E}">
        <p14:creationId xmlns:p14="http://schemas.microsoft.com/office/powerpoint/2010/main" val="336592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42616" y="3013503"/>
            <a:ext cx="41067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spc="300" dirty="0">
                <a:solidFill>
                  <a:srgbClr val="F15A3E"/>
                </a:solidFill>
                <a:effectLst>
                  <a:outerShdw blurRad="114300" dist="50800" dir="2700000" sx="102000" sy="102000" algn="tl" rotWithShape="0">
                    <a:prstClr val="black">
                      <a:alpha val="34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ko-KR" altLang="en-US" sz="4800" b="1" spc="300" dirty="0">
              <a:solidFill>
                <a:srgbClr val="F15A3E"/>
              </a:solidFill>
              <a:effectLst>
                <a:outerShdw blurRad="114300" dist="50800" dir="2700000" sx="102000" sy="102000" algn="tl" rotWithShape="0">
                  <a:prstClr val="black">
                    <a:alpha val="34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7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50682" y="1543819"/>
            <a:ext cx="209063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rgbClr val="F15A3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2400" b="1" spc="300" dirty="0">
              <a:solidFill>
                <a:srgbClr val="F15A3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030091" y="2921074"/>
            <a:ext cx="2131819" cy="0"/>
          </a:xfrm>
          <a:prstGeom prst="line">
            <a:avLst/>
          </a:prstGeom>
          <a:ln w="12700">
            <a:gradFill flip="none" rotWithShape="1">
              <a:gsLst>
                <a:gs pos="80000">
                  <a:srgbClr val="BD4B36"/>
                </a:gs>
                <a:gs pos="20000">
                  <a:srgbClr val="1B3436"/>
                </a:gs>
              </a:gsLst>
              <a:lin ang="0" scaled="1"/>
              <a:tileRect/>
            </a:gra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030091" y="3556074"/>
            <a:ext cx="2131819" cy="0"/>
          </a:xfrm>
          <a:prstGeom prst="line">
            <a:avLst/>
          </a:prstGeom>
          <a:ln w="12700">
            <a:gradFill flip="none" rotWithShape="1">
              <a:gsLst>
                <a:gs pos="80000">
                  <a:srgbClr val="BD4B36"/>
                </a:gs>
                <a:gs pos="20000">
                  <a:srgbClr val="1B3436"/>
                </a:gs>
              </a:gsLst>
              <a:lin ang="0" scaled="1"/>
              <a:tileRect/>
            </a:gra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030091" y="4191074"/>
            <a:ext cx="2131819" cy="0"/>
          </a:xfrm>
          <a:prstGeom prst="line">
            <a:avLst/>
          </a:prstGeom>
          <a:ln w="12700">
            <a:gradFill flip="none" rotWithShape="1">
              <a:gsLst>
                <a:gs pos="80000">
                  <a:srgbClr val="BD4B36"/>
                </a:gs>
                <a:gs pos="20000">
                  <a:srgbClr val="1B3436"/>
                </a:gs>
              </a:gsLst>
              <a:lin ang="0" scaled="1"/>
              <a:tileRect/>
            </a:gra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030091" y="4826074"/>
            <a:ext cx="2131819" cy="0"/>
          </a:xfrm>
          <a:prstGeom prst="line">
            <a:avLst/>
          </a:prstGeom>
          <a:ln w="12700">
            <a:gradFill flip="none" rotWithShape="1">
              <a:gsLst>
                <a:gs pos="80000">
                  <a:srgbClr val="BD4B36"/>
                </a:gs>
                <a:gs pos="20000">
                  <a:srgbClr val="1B3436"/>
                </a:gs>
              </a:gsLst>
              <a:lin ang="0" scaled="1"/>
              <a:tileRect/>
            </a:gra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43797" y="2382927"/>
            <a:ext cx="9044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ROS?</a:t>
            </a:r>
            <a:endParaRPr lang="ko-KR" altLang="en-US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6871" y="3035918"/>
            <a:ext cx="16582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UR5 Robot</a:t>
            </a:r>
            <a:endParaRPr lang="ko-KR" altLang="en-US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77487" y="3688909"/>
            <a:ext cx="20370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Why Need It?</a:t>
            </a:r>
            <a:endParaRPr lang="ko-KR" altLang="en-US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78443" y="4341900"/>
            <a:ext cx="19955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Algorithm A*</a:t>
            </a:r>
            <a:endParaRPr lang="ko-KR" altLang="en-US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75855" y="4994891"/>
            <a:ext cx="8402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</a:t>
            </a:r>
            <a:endParaRPr lang="ko-KR" altLang="en-US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2E59A67-C31D-45A4-BA23-F2431666A3B8}"/>
              </a:ext>
            </a:extLst>
          </p:cNvPr>
          <p:cNvCxnSpPr/>
          <p:nvPr/>
        </p:nvCxnSpPr>
        <p:spPr>
          <a:xfrm>
            <a:off x="5050682" y="5461074"/>
            <a:ext cx="2131819" cy="0"/>
          </a:xfrm>
          <a:prstGeom prst="line">
            <a:avLst/>
          </a:prstGeom>
          <a:ln w="12700">
            <a:gradFill flip="none" rotWithShape="1">
              <a:gsLst>
                <a:gs pos="80000">
                  <a:srgbClr val="BD4B36"/>
                </a:gs>
                <a:gs pos="20000">
                  <a:srgbClr val="1B3436"/>
                </a:gs>
              </a:gsLst>
              <a:lin ang="0" scaled="1"/>
              <a:tileRect/>
            </a:gra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87A4C6-6334-43E3-BC7C-7D65E3A66D4B}"/>
              </a:ext>
            </a:extLst>
          </p:cNvPr>
          <p:cNvSpPr txBox="1"/>
          <p:nvPr/>
        </p:nvSpPr>
        <p:spPr>
          <a:xfrm>
            <a:off x="5218344" y="5578908"/>
            <a:ext cx="19071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 &amp; Complement</a:t>
            </a:r>
            <a:endParaRPr lang="ko-KR" altLang="en-US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75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411399" y="15481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ROS</a:t>
            </a:r>
            <a:endParaRPr lang="ko-KR" altLang="en-US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82819-2798-4E16-A4C6-37F3F40EEEA2}"/>
              </a:ext>
            </a:extLst>
          </p:cNvPr>
          <p:cNvSpPr txBox="1"/>
          <p:nvPr/>
        </p:nvSpPr>
        <p:spPr>
          <a:xfrm>
            <a:off x="5919537" y="1137820"/>
            <a:ext cx="59308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로봇 소프트웨어 개발하기위한 소프트웨어</a:t>
            </a:r>
            <a:endParaRPr lang="en-US" altLang="ko-KR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명령어 도구</a:t>
            </a: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도구</a:t>
            </a: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</a:t>
            </a: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시뮬레이터 지원</a:t>
            </a: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로봇 기술 언어</a:t>
            </a: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 모듈화</a:t>
            </a: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드라이버</a:t>
            </a: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</a:t>
            </a: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 레벨의 라이브러리 제공</a:t>
            </a: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165AF8-3F72-4143-814C-628483775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5" y="1139588"/>
            <a:ext cx="4817308" cy="22894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FA3922-ADAA-4217-9DBD-0443F307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54" y="3642914"/>
            <a:ext cx="4817307" cy="275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8E0AD3-C885-44DF-B125-6DD33E75A512}"/>
              </a:ext>
            </a:extLst>
          </p:cNvPr>
          <p:cNvSpPr/>
          <p:nvPr/>
        </p:nvSpPr>
        <p:spPr>
          <a:xfrm>
            <a:off x="540754" y="6430047"/>
            <a:ext cx="7260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https://www.sktinsight.com/104232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9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459832" y="156322"/>
            <a:ext cx="6211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UR5_Industrial Robot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AutoShape 8" descr="ê´ë ¨ ì´ë¯¸ì§">
            <a:extLst>
              <a:ext uri="{FF2B5EF4-FFF2-40B4-BE49-F238E27FC236}">
                <a16:creationId xmlns:a16="http://schemas.microsoft.com/office/drawing/2014/main" id="{FCF85552-63A1-4FDF-82DB-3EF2DB5FAF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19879" y="21571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C9B364-AD9A-4D2C-994A-493C429F4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" y="1038726"/>
            <a:ext cx="5133474" cy="513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5AD766-C1FE-47FC-AB75-479A43B312ED}"/>
              </a:ext>
            </a:extLst>
          </p:cNvPr>
          <p:cNvSpPr txBox="1"/>
          <p:nvPr/>
        </p:nvSpPr>
        <p:spPr>
          <a:xfrm>
            <a:off x="5919537" y="1635235"/>
            <a:ext cx="5930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작업자와 협동할 수 있는 로봇</a:t>
            </a:r>
            <a:endParaRPr lang="en-US" altLang="ko-KR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공간효율이 큼</a:t>
            </a: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산업용 로봇보다 안정성 증가</a:t>
            </a: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ROS</a:t>
            </a: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프로그래밍 가능</a:t>
            </a: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 </a:t>
            </a: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Joint </a:t>
            </a:r>
          </a:p>
        </p:txBody>
      </p:sp>
      <p:pic>
        <p:nvPicPr>
          <p:cNvPr id="2052" name="Picture 4" descr="ur5에 대한 이미지 검색결과">
            <a:extLst>
              <a:ext uri="{FF2B5EF4-FFF2-40B4-BE49-F238E27FC236}">
                <a16:creationId xmlns:a16="http://schemas.microsoft.com/office/drawing/2014/main" id="{2696108E-444C-42B7-93AE-69C3885B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96" y="2005315"/>
            <a:ext cx="5576290" cy="397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20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68692-5C9A-4487-9374-E6E0206701B7}"/>
              </a:ext>
            </a:extLst>
          </p:cNvPr>
          <p:cNvSpPr txBox="1"/>
          <p:nvPr/>
        </p:nvSpPr>
        <p:spPr>
          <a:xfrm>
            <a:off x="1469791" y="167468"/>
            <a:ext cx="281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Why Need It?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Picture 4" descr="Interactive RRT">
            <a:extLst>
              <a:ext uri="{FF2B5EF4-FFF2-40B4-BE49-F238E27FC236}">
                <a16:creationId xmlns:a16="http://schemas.microsoft.com/office/drawing/2014/main" id="{DF36F65A-DD2E-412F-AC4A-D68390290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4" y="1187993"/>
            <a:ext cx="5442744" cy="494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C04F5C-72CC-4ED1-BE54-D33379525782}"/>
              </a:ext>
            </a:extLst>
          </p:cNvPr>
          <p:cNvSpPr txBox="1"/>
          <p:nvPr/>
        </p:nvSpPr>
        <p:spPr>
          <a:xfrm>
            <a:off x="1841094" y="664773"/>
            <a:ext cx="661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Robot Needs Motion Planning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9F6625-156C-46DC-A8E5-C6B74154CDB3}"/>
              </a:ext>
            </a:extLst>
          </p:cNvPr>
          <p:cNvSpPr/>
          <p:nvPr/>
        </p:nvSpPr>
        <p:spPr>
          <a:xfrm>
            <a:off x="251996" y="5670007"/>
            <a:ext cx="7260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hlinkClick r:id="rId4"/>
              </a:rPr>
              <a:t>https://github.com/RoboJackets/rrt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D96BB-5608-485E-A76D-9D71F7C812AD}"/>
              </a:ext>
            </a:extLst>
          </p:cNvPr>
          <p:cNvSpPr txBox="1"/>
          <p:nvPr/>
        </p:nvSpPr>
        <p:spPr>
          <a:xfrm>
            <a:off x="5634843" y="1685298"/>
            <a:ext cx="59308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Planning the Optimal Route to move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Important of Object Avoidance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Need Fast &amp;&amp; Accuracy </a:t>
            </a:r>
            <a:r>
              <a:rPr lang="en-US" altLang="ko-KR" sz="28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Algo</a:t>
            </a: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48ED8-C768-4AB7-92BA-AFA7A1E7C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97" y="1330325"/>
            <a:ext cx="4214602" cy="42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7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68692-5C9A-4487-9374-E6E0206701B7}"/>
              </a:ext>
            </a:extLst>
          </p:cNvPr>
          <p:cNvSpPr txBox="1"/>
          <p:nvPr/>
        </p:nvSpPr>
        <p:spPr>
          <a:xfrm>
            <a:off x="1469791" y="167468"/>
            <a:ext cx="281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Why Need It?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04F5C-72CC-4ED1-BE54-D33379525782}"/>
              </a:ext>
            </a:extLst>
          </p:cNvPr>
          <p:cNvSpPr txBox="1"/>
          <p:nvPr/>
        </p:nvSpPr>
        <p:spPr>
          <a:xfrm>
            <a:off x="1841094" y="664773"/>
            <a:ext cx="661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Robot Needs Motion Planning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9F6625-156C-46DC-A8E5-C6B74154CDB3}"/>
              </a:ext>
            </a:extLst>
          </p:cNvPr>
          <p:cNvSpPr/>
          <p:nvPr/>
        </p:nvSpPr>
        <p:spPr>
          <a:xfrm>
            <a:off x="213829" y="6321200"/>
            <a:ext cx="7260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hlinkClick r:id="rId3"/>
              </a:rPr>
              <a:t>https://ropiens.tistory.com/9?category=828451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44EC09-27DF-4074-9670-526AE54B0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11" y="1311805"/>
            <a:ext cx="4181642" cy="31362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9FC490-6465-41BD-8675-E5A75955E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52" y="3200560"/>
            <a:ext cx="4225022" cy="31687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74C761-1E98-462C-B96E-405535BD3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94" y="1236119"/>
            <a:ext cx="4117072" cy="30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8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D5D92-F9C3-464A-97A8-0D235C8E3F48}"/>
              </a:ext>
            </a:extLst>
          </p:cNvPr>
          <p:cNvSpPr txBox="1"/>
          <p:nvPr/>
        </p:nvSpPr>
        <p:spPr>
          <a:xfrm>
            <a:off x="1344889" y="167468"/>
            <a:ext cx="6658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Motion </a:t>
            </a:r>
            <a:r>
              <a:rPr lang="en-US" altLang="ko-KR" sz="2800" b="1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Plannging</a:t>
            </a: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A* Algorithm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0433E-5005-42B1-91FB-59EB689D4701}"/>
              </a:ext>
            </a:extLst>
          </p:cNvPr>
          <p:cNvSpPr txBox="1"/>
          <p:nvPr/>
        </p:nvSpPr>
        <p:spPr>
          <a:xfrm>
            <a:off x="6389480" y="2120949"/>
            <a:ext cx="5930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 = G + 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 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시작점 부터 현재 위치 까지의 비용</a:t>
            </a:r>
            <a:endParaRPr lang="en-US" altLang="ko-KR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 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위치 부터 목적지 까지의 비용</a:t>
            </a:r>
            <a:endParaRPr lang="en-US" altLang="ko-KR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 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현재까지 이동하는데 걸린 비용과 예상 비용의 총 비용</a:t>
            </a:r>
            <a:endParaRPr lang="en-US" altLang="ko-KR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8AEE2D-3422-4A75-A728-9E8019D2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7" y="1378496"/>
            <a:ext cx="6042526" cy="45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63A00-1808-4260-A899-BC028C3901F7}"/>
              </a:ext>
            </a:extLst>
          </p:cNvPr>
          <p:cNvSpPr/>
          <p:nvPr/>
        </p:nvSpPr>
        <p:spPr>
          <a:xfrm>
            <a:off x="195176" y="5910390"/>
            <a:ext cx="8957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hlinkClick r:id="rId4"/>
              </a:rPr>
              <a:t>https://hermit1004computer.blogspot.com/2015/01/blog-post_89.html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91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D5D92-F9C3-464A-97A8-0D235C8E3F48}"/>
              </a:ext>
            </a:extLst>
          </p:cNvPr>
          <p:cNvSpPr txBox="1"/>
          <p:nvPr/>
        </p:nvSpPr>
        <p:spPr>
          <a:xfrm>
            <a:off x="1344889" y="167468"/>
            <a:ext cx="6658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Motion </a:t>
            </a:r>
            <a:r>
              <a:rPr lang="en-US" altLang="ko-KR" sz="2800" b="1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Plannging</a:t>
            </a: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A* Algorithm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ED2A05-7274-4186-B1C2-3B719403C031}"/>
              </a:ext>
            </a:extLst>
          </p:cNvPr>
          <p:cNvSpPr/>
          <p:nvPr/>
        </p:nvSpPr>
        <p:spPr>
          <a:xfrm>
            <a:off x="195176" y="5530625"/>
            <a:ext cx="8957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hlinkClick r:id="rId3"/>
              </a:rPr>
              <a:t>https://www.researchgate.net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CB310A-84E2-4458-A5E5-BD8852E2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16" y="1403306"/>
            <a:ext cx="5616470" cy="40513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6395BF-27B7-4364-8609-7E7C4BA04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03306"/>
            <a:ext cx="5616470" cy="4051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757B39-C7ED-4008-9BDD-91BE1E257382}"/>
              </a:ext>
            </a:extLst>
          </p:cNvPr>
          <p:cNvSpPr txBox="1"/>
          <p:nvPr/>
        </p:nvSpPr>
        <p:spPr>
          <a:xfrm>
            <a:off x="228560" y="892838"/>
            <a:ext cx="2448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A* Algorithm</a:t>
            </a:r>
            <a:endParaRPr lang="ko-KR" altLang="en-US" sz="24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40C57-7B54-45EF-B2BD-B2CAAE026CA4}"/>
              </a:ext>
            </a:extLst>
          </p:cNvPr>
          <p:cNvSpPr txBox="1"/>
          <p:nvPr/>
        </p:nvSpPr>
        <p:spPr>
          <a:xfrm>
            <a:off x="6096000" y="910863"/>
            <a:ext cx="3418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Dijkstra Algorithm</a:t>
            </a:r>
            <a:endParaRPr lang="ko-KR" altLang="en-US" sz="24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80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B1385-68FC-482B-8D3F-DD4569B66FBE}"/>
              </a:ext>
            </a:extLst>
          </p:cNvPr>
          <p:cNvSpPr txBox="1"/>
          <p:nvPr/>
        </p:nvSpPr>
        <p:spPr>
          <a:xfrm>
            <a:off x="1383169" y="167468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Applying in UR5</a:t>
            </a:r>
            <a:endParaRPr lang="ko-KR" altLang="en-US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BC5B72-646F-4805-8D9E-BDE6EF3077F0}"/>
              </a:ext>
            </a:extLst>
          </p:cNvPr>
          <p:cNvGrpSpPr/>
          <p:nvPr/>
        </p:nvGrpSpPr>
        <p:grpSpPr>
          <a:xfrm>
            <a:off x="731734" y="1154058"/>
            <a:ext cx="6278666" cy="5199590"/>
            <a:chOff x="3338829" y="2029537"/>
            <a:chExt cx="4946666" cy="4122400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D572129-7EB0-4B9A-8800-451351C26DD3}"/>
                </a:ext>
              </a:extLst>
            </p:cNvPr>
            <p:cNvCxnSpPr/>
            <p:nvPr/>
          </p:nvCxnSpPr>
          <p:spPr>
            <a:xfrm flipV="1">
              <a:off x="5582652" y="2029537"/>
              <a:ext cx="0" cy="241412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072A48F-3F60-4735-83B9-BEE26D041A4F}"/>
                </a:ext>
              </a:extLst>
            </p:cNvPr>
            <p:cNvCxnSpPr>
              <a:cxnSpLocks/>
            </p:cNvCxnSpPr>
            <p:nvPr/>
          </p:nvCxnSpPr>
          <p:spPr>
            <a:xfrm>
              <a:off x="5582652" y="4443663"/>
              <a:ext cx="270284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CD14720-E336-4F53-B4AD-53FDBE2FA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6252" y="4443663"/>
              <a:ext cx="1676400" cy="170827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C46ED40-6E9B-412B-BB85-47FFC6A0344B}"/>
                </a:ext>
              </a:extLst>
            </p:cNvPr>
            <p:cNvSpPr/>
            <p:nvPr/>
          </p:nvSpPr>
          <p:spPr>
            <a:xfrm>
              <a:off x="5935582" y="2622878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15C58B5-68A4-488D-B791-9BBB06F5EB16}"/>
                </a:ext>
              </a:extLst>
            </p:cNvPr>
            <p:cNvSpPr/>
            <p:nvPr/>
          </p:nvSpPr>
          <p:spPr>
            <a:xfrm>
              <a:off x="4724148" y="3585410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44F41F-3FE2-4618-8CC4-7D0937355636}"/>
                </a:ext>
              </a:extLst>
            </p:cNvPr>
            <p:cNvSpPr/>
            <p:nvPr/>
          </p:nvSpPr>
          <p:spPr>
            <a:xfrm>
              <a:off x="6400548" y="3745828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1B6875-ED11-4858-9B0F-12E88046B96D}"/>
                </a:ext>
              </a:extLst>
            </p:cNvPr>
            <p:cNvSpPr/>
            <p:nvPr/>
          </p:nvSpPr>
          <p:spPr>
            <a:xfrm>
              <a:off x="4708366" y="2727157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84A4589-366F-41DD-99F8-5C8AF6586430}"/>
                </a:ext>
              </a:extLst>
            </p:cNvPr>
            <p:cNvSpPr/>
            <p:nvPr/>
          </p:nvSpPr>
          <p:spPr>
            <a:xfrm>
              <a:off x="5775164" y="4952895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FA1939C-B500-4F36-85DA-DF6DF6F6818F}"/>
                </a:ext>
              </a:extLst>
            </p:cNvPr>
            <p:cNvSpPr/>
            <p:nvPr/>
          </p:nvSpPr>
          <p:spPr>
            <a:xfrm>
              <a:off x="6934073" y="2915763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D5382DC-0537-4F87-9BC2-CDC2EB2D9DAD}"/>
                </a:ext>
              </a:extLst>
            </p:cNvPr>
            <p:cNvSpPr/>
            <p:nvPr/>
          </p:nvSpPr>
          <p:spPr>
            <a:xfrm>
              <a:off x="3906251" y="4768405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54B2519-AD51-42D5-A8CA-C57ED0478D07}"/>
                </a:ext>
              </a:extLst>
            </p:cNvPr>
            <p:cNvSpPr/>
            <p:nvPr/>
          </p:nvSpPr>
          <p:spPr>
            <a:xfrm>
              <a:off x="6469362" y="3320712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99B8C8D-61CA-48EE-943D-5B450FFFBF2A}"/>
                </a:ext>
              </a:extLst>
            </p:cNvPr>
            <p:cNvSpPr/>
            <p:nvPr/>
          </p:nvSpPr>
          <p:spPr>
            <a:xfrm>
              <a:off x="5257928" y="4283244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15904A4-CE0B-4A04-993F-C6AB3EAC6A51}"/>
                </a:ext>
              </a:extLst>
            </p:cNvPr>
            <p:cNvSpPr/>
            <p:nvPr/>
          </p:nvSpPr>
          <p:spPr>
            <a:xfrm>
              <a:off x="6934328" y="4443662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0BEB25E-9FF7-455B-A305-B51AE52FAF56}"/>
                </a:ext>
              </a:extLst>
            </p:cNvPr>
            <p:cNvSpPr/>
            <p:nvPr/>
          </p:nvSpPr>
          <p:spPr>
            <a:xfrm>
              <a:off x="5242146" y="3424991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5EBB802-A882-4A34-BEE2-16C869FC9337}"/>
                </a:ext>
              </a:extLst>
            </p:cNvPr>
            <p:cNvSpPr/>
            <p:nvPr/>
          </p:nvSpPr>
          <p:spPr>
            <a:xfrm>
              <a:off x="6308944" y="5650729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12F289A-42C5-4AFF-AAA4-4AE366137FAD}"/>
                </a:ext>
              </a:extLst>
            </p:cNvPr>
            <p:cNvSpPr/>
            <p:nvPr/>
          </p:nvSpPr>
          <p:spPr>
            <a:xfrm>
              <a:off x="7467853" y="3613597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7C3FC2-B9DF-406F-98AB-37D85DDF6F05}"/>
                </a:ext>
              </a:extLst>
            </p:cNvPr>
            <p:cNvSpPr/>
            <p:nvPr/>
          </p:nvSpPr>
          <p:spPr>
            <a:xfrm>
              <a:off x="4440031" y="5466239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154FF7F-7C9B-43DD-8DC5-E61573D3F5B7}"/>
                </a:ext>
              </a:extLst>
            </p:cNvPr>
            <p:cNvSpPr/>
            <p:nvPr/>
          </p:nvSpPr>
          <p:spPr>
            <a:xfrm>
              <a:off x="5368160" y="2811483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AF51805-310D-4E7D-B394-21EE807F9443}"/>
                </a:ext>
              </a:extLst>
            </p:cNvPr>
            <p:cNvSpPr/>
            <p:nvPr/>
          </p:nvSpPr>
          <p:spPr>
            <a:xfrm>
              <a:off x="4156726" y="3774015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7902DC6-80B5-4540-889D-6C3D3821C571}"/>
                </a:ext>
              </a:extLst>
            </p:cNvPr>
            <p:cNvSpPr/>
            <p:nvPr/>
          </p:nvSpPr>
          <p:spPr>
            <a:xfrm>
              <a:off x="5885933" y="4033908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42899E7-1BA6-47D9-910B-09588067B339}"/>
                </a:ext>
              </a:extLst>
            </p:cNvPr>
            <p:cNvSpPr/>
            <p:nvPr/>
          </p:nvSpPr>
          <p:spPr>
            <a:xfrm>
              <a:off x="4140944" y="2915762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E594C9A-052F-41AA-A4E3-C683B3633899}"/>
                </a:ext>
              </a:extLst>
            </p:cNvPr>
            <p:cNvSpPr/>
            <p:nvPr/>
          </p:nvSpPr>
          <p:spPr>
            <a:xfrm>
              <a:off x="5207742" y="5141500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022D436-D6E4-49D5-8765-E9526EFB2C31}"/>
                </a:ext>
              </a:extLst>
            </p:cNvPr>
            <p:cNvSpPr/>
            <p:nvPr/>
          </p:nvSpPr>
          <p:spPr>
            <a:xfrm>
              <a:off x="5826732" y="3285629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F113446-EB28-4614-96FD-E3856E839CBA}"/>
                </a:ext>
              </a:extLst>
            </p:cNvPr>
            <p:cNvSpPr/>
            <p:nvPr/>
          </p:nvSpPr>
          <p:spPr>
            <a:xfrm>
              <a:off x="3338829" y="4957010"/>
              <a:ext cx="320836" cy="3208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476F201-2CE8-4612-8A28-A66A2CB22E9C}"/>
              </a:ext>
            </a:extLst>
          </p:cNvPr>
          <p:cNvSpPr txBox="1"/>
          <p:nvPr/>
        </p:nvSpPr>
        <p:spPr>
          <a:xfrm>
            <a:off x="6624167" y="1266128"/>
            <a:ext cx="54233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3D coordinates randomly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Check Collision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Connect Each Coordinates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 Optimal Path by Using A*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Move Robot</a:t>
            </a:r>
          </a:p>
        </p:txBody>
      </p:sp>
    </p:spTree>
    <p:extLst>
      <p:ext uri="{BB962C8B-B14F-4D97-AF65-F5344CB8AC3E}">
        <p14:creationId xmlns:p14="http://schemas.microsoft.com/office/powerpoint/2010/main" val="4185180476"/>
      </p:ext>
    </p:extLst>
  </p:cSld>
  <p:clrMapOvr>
    <a:masterClrMapping/>
  </p:clrMapOvr>
</p:sld>
</file>

<file path=ppt/theme/theme1.xml><?xml version="1.0" encoding="utf-8"?>
<a:theme xmlns:a="http://schemas.openxmlformats.org/drawingml/2006/main" name="빈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1347</Words>
  <Application>Microsoft Office PowerPoint</Application>
  <PresentationFormat>와이드스크린</PresentationFormat>
  <Paragraphs>141</Paragraphs>
  <Slides>16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 Bold</vt:lpstr>
      <vt:lpstr>Arial</vt:lpstr>
      <vt:lpstr>나눔스퀘어 ExtraBold</vt:lpstr>
      <vt:lpstr>맑은 고딕</vt:lpstr>
      <vt:lpstr>나눔스퀘어</vt:lpstr>
      <vt:lpstr>빈 슬라이드</vt:lpstr>
      <vt:lpstr>메인, 마무리</vt:lpstr>
      <vt:lpstr>내용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Saehyun Kim</cp:lastModifiedBy>
  <cp:revision>90</cp:revision>
  <dcterms:created xsi:type="dcterms:W3CDTF">2018-02-26T14:07:00Z</dcterms:created>
  <dcterms:modified xsi:type="dcterms:W3CDTF">2019-11-27T12:24:03Z</dcterms:modified>
</cp:coreProperties>
</file>